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5" r:id="rId3"/>
    <p:sldId id="352" r:id="rId4"/>
    <p:sldId id="353" r:id="rId5"/>
    <p:sldId id="334" r:id="rId6"/>
    <p:sldId id="345" r:id="rId7"/>
    <p:sldId id="346" r:id="rId8"/>
    <p:sldId id="347" r:id="rId9"/>
    <p:sldId id="348" r:id="rId10"/>
    <p:sldId id="343" r:id="rId11"/>
    <p:sldId id="259" r:id="rId12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 smtClean="0"/>
              <a:t>Klik om de ondertitelstijl van het model te bewerken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11-10-2018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1927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11-10-2018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2719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6645424" cy="648072"/>
          </a:xfrm>
        </p:spPr>
        <p:txBody>
          <a:bodyPr>
            <a:noAutofit/>
          </a:bodyPr>
          <a:lstStyle>
            <a:lvl1pPr algn="l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635080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11-10-2018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76883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11-10-2018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73387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11-10-2018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3783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11-10-2018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4101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11-10-2018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425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11-10-2018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592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11-10-2018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106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11-10-2018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550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ED390-F77C-4CDE-BB93-EE6416285244}" type="datetimeFigureOut">
              <a:rPr lang="nl-NL" smtClean="0"/>
              <a:t>11-10-2018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308CA-A037-474B-AA6E-6C7C048F3532}" type="slidenum">
              <a:rPr lang="nl-NL" smtClean="0"/>
              <a:t>‹nr.›</a:t>
            </a:fld>
            <a:endParaRPr lang="nl-NL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644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kstvak 1"/>
          <p:cNvSpPr txBox="1"/>
          <p:nvPr/>
        </p:nvSpPr>
        <p:spPr>
          <a:xfrm>
            <a:off x="899592" y="908720"/>
            <a:ext cx="756084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000" dirty="0" smtClean="0"/>
              <a:t>LG41 IBS1.2 De bodem als basis</a:t>
            </a:r>
          </a:p>
          <a:p>
            <a:r>
              <a:rPr lang="nl-NL" sz="4000" dirty="0" smtClean="0"/>
              <a:t>Onderdeel tarief berekenen – les 1</a:t>
            </a:r>
            <a:endParaRPr lang="nl-NL" sz="4000" dirty="0"/>
          </a:p>
        </p:txBody>
      </p:sp>
    </p:spTree>
    <p:extLst>
      <p:ext uri="{BB962C8B-B14F-4D97-AF65-F5344CB8AC3E}">
        <p14:creationId xmlns:p14="http://schemas.microsoft.com/office/powerpoint/2010/main" val="424030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Dat was ‘m!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Dagge bedankt zijt, da witte.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03344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32527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gaan we vandaag doen?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In dit IBS:</a:t>
            </a:r>
          </a:p>
          <a:p>
            <a:pPr lvl="1"/>
            <a:r>
              <a:rPr lang="nl-NL" dirty="0" smtClean="0"/>
              <a:t>Tariefberekening afmaken</a:t>
            </a:r>
          </a:p>
          <a:p>
            <a:pPr lvl="1"/>
            <a:r>
              <a:rPr lang="nl-NL" dirty="0" smtClean="0"/>
              <a:t>Begin maken saldobegroting</a:t>
            </a:r>
          </a:p>
          <a:p>
            <a:r>
              <a:rPr lang="nl-NL" dirty="0" smtClean="0"/>
              <a:t>Vandaag</a:t>
            </a:r>
            <a:endParaRPr lang="nl-NL" dirty="0"/>
          </a:p>
          <a:p>
            <a:pPr lvl="1"/>
            <a:r>
              <a:rPr lang="nl-NL" dirty="0" smtClean="0"/>
              <a:t>Bespreken </a:t>
            </a:r>
            <a:r>
              <a:rPr lang="nl-NL" dirty="0"/>
              <a:t>opdracht vorige les</a:t>
            </a:r>
            <a:r>
              <a:rPr lang="nl-NL" dirty="0" smtClean="0"/>
              <a:t>.</a:t>
            </a:r>
          </a:p>
          <a:p>
            <a:pPr lvl="1"/>
            <a:r>
              <a:rPr lang="nl-NL" dirty="0" smtClean="0"/>
              <a:t>Uitleg opdracht IBS 1.2</a:t>
            </a:r>
          </a:p>
          <a:p>
            <a:pPr lvl="1"/>
            <a:r>
              <a:rPr lang="nl-NL" dirty="0" smtClean="0"/>
              <a:t>Verder met variabele kosten tariefberekening</a:t>
            </a: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30701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Opdracht tariefberekening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99592" y="1196752"/>
            <a:ext cx="7787208" cy="4929411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nl-NL" u="sng" dirty="0" smtClean="0"/>
              <a:t>Aanschafwaarde – restwaarde</a:t>
            </a:r>
          </a:p>
          <a:p>
            <a:pPr marL="0" indent="0">
              <a:buNone/>
            </a:pPr>
            <a:r>
              <a:rPr lang="nl-NL" dirty="0"/>
              <a:t>	</a:t>
            </a:r>
            <a:r>
              <a:rPr lang="nl-NL" dirty="0" smtClean="0"/>
              <a:t>economische levensduur</a:t>
            </a:r>
          </a:p>
          <a:p>
            <a:pPr marL="0" indent="0">
              <a:buNone/>
            </a:pPr>
            <a:r>
              <a:rPr lang="nl-NL" dirty="0" smtClean="0"/>
              <a:t>2. </a:t>
            </a:r>
            <a:r>
              <a:rPr lang="nl-NL" u="sng" dirty="0" smtClean="0"/>
              <a:t>Aanschafwaarde + restwaarde</a:t>
            </a:r>
            <a:r>
              <a:rPr lang="nl-NL" dirty="0" smtClean="0"/>
              <a:t>     x rentevoet </a:t>
            </a:r>
            <a:endParaRPr lang="nl-NL" u="sng" dirty="0" smtClean="0"/>
          </a:p>
          <a:p>
            <a:pPr marL="0" indent="0">
              <a:buNone/>
            </a:pPr>
            <a:r>
              <a:rPr lang="nl-NL" dirty="0" smtClean="0"/>
              <a:t>		     2</a:t>
            </a:r>
          </a:p>
          <a:p>
            <a:pPr marL="0" indent="0">
              <a:buNone/>
            </a:pPr>
            <a:r>
              <a:rPr lang="nl-NL" dirty="0" smtClean="0"/>
              <a:t>3. Echt alleen de uren aan onderhoud</a:t>
            </a:r>
          </a:p>
          <a:p>
            <a:pPr marL="0" indent="0">
              <a:buNone/>
            </a:pPr>
            <a:r>
              <a:rPr lang="nl-NL" dirty="0" smtClean="0"/>
              <a:t>4. Grond, gebouwen</a:t>
            </a:r>
          </a:p>
          <a:p>
            <a:pPr marL="0" indent="0">
              <a:buNone/>
            </a:pPr>
            <a:r>
              <a:rPr lang="nl-NL" dirty="0" smtClean="0"/>
              <a:t>5. Wettelijke Aansprakelijkheid. Schade aan derden</a:t>
            </a:r>
          </a:p>
          <a:p>
            <a:pPr marL="0" indent="0">
              <a:buNone/>
            </a:pPr>
            <a:r>
              <a:rPr lang="nl-NL" dirty="0" smtClean="0"/>
              <a:t>6. 12,6% van de aanschafwaarde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338276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Opdracht tariefberekening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043608" y="1196752"/>
            <a:ext cx="7643192" cy="4929411"/>
          </a:xfrm>
        </p:spPr>
        <p:txBody>
          <a:bodyPr/>
          <a:lstStyle/>
          <a:p>
            <a:pPr marL="0" indent="0">
              <a:buNone/>
            </a:pPr>
            <a:r>
              <a:rPr lang="nl-NL" dirty="0" smtClean="0"/>
              <a:t>7. 20 liter</a:t>
            </a:r>
          </a:p>
          <a:p>
            <a:pPr marL="0" indent="0">
              <a:buNone/>
            </a:pPr>
            <a:r>
              <a:rPr lang="nl-NL" dirty="0" smtClean="0"/>
              <a:t>8. 20 x €1,1 = €22,- per uur</a:t>
            </a:r>
          </a:p>
          <a:p>
            <a:pPr marL="0" indent="0">
              <a:buNone/>
            </a:pPr>
            <a:r>
              <a:rPr lang="nl-NL" dirty="0" smtClean="0"/>
              <a:t>9. 10% van €22 = €2,20</a:t>
            </a:r>
          </a:p>
          <a:p>
            <a:pPr marL="0" indent="0">
              <a:buNone/>
            </a:pPr>
            <a:r>
              <a:rPr lang="nl-NL" dirty="0" smtClean="0"/>
              <a:t>10. Let op per jaar en per uur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11. Totale vaste kosten per jaar / gebruiksuren + totale variabele kosten per uur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12. Aanschafwaarde x 0,7^3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662925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Tariefberekening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b="1" dirty="0" smtClean="0"/>
              <a:t>Variabele kosten</a:t>
            </a:r>
          </a:p>
          <a:p>
            <a:endParaRPr lang="nl-NL" b="1" dirty="0"/>
          </a:p>
          <a:p>
            <a:r>
              <a:rPr lang="nl-NL" b="1" dirty="0" smtClean="0"/>
              <a:t>Brandstof</a:t>
            </a:r>
          </a:p>
          <a:p>
            <a:r>
              <a:rPr lang="nl-NL" dirty="0" smtClean="0"/>
              <a:t>Smeermiddelen</a:t>
            </a:r>
          </a:p>
          <a:p>
            <a:r>
              <a:rPr lang="nl-NL" dirty="0" smtClean="0"/>
              <a:t>Arbeid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11185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Brandstof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Waar hangt het verbruik van een trekker of machine van af?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7664" y="2492896"/>
            <a:ext cx="5913660" cy="39475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97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Brandstof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 smtClean="0"/>
              <a:t>Gemiddelde schatting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u="sng" dirty="0" smtClean="0"/>
              <a:t>Aantal </a:t>
            </a:r>
            <a:r>
              <a:rPr lang="nl-NL" u="sng" dirty="0" err="1" smtClean="0"/>
              <a:t>Kw</a:t>
            </a:r>
            <a:r>
              <a:rPr lang="nl-NL" u="sng" dirty="0" smtClean="0"/>
              <a:t> x </a:t>
            </a:r>
            <a:r>
              <a:rPr lang="nl-NL" u="sng" dirty="0" err="1" smtClean="0"/>
              <a:t>belastingspercentage</a:t>
            </a:r>
            <a:endParaRPr lang="nl-NL" u="sng" dirty="0" smtClean="0"/>
          </a:p>
          <a:p>
            <a:pPr marL="0" indent="0">
              <a:buNone/>
            </a:pPr>
            <a:r>
              <a:rPr lang="nl-NL" dirty="0"/>
              <a:t>	</a:t>
            </a:r>
            <a:r>
              <a:rPr lang="nl-NL" dirty="0" smtClean="0"/>
              <a:t>	       4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Trekker 2-wielaangedreven: 60%</a:t>
            </a:r>
          </a:p>
          <a:p>
            <a:pPr marL="0" indent="0">
              <a:buNone/>
            </a:pPr>
            <a:r>
              <a:rPr lang="nl-NL" dirty="0" smtClean="0"/>
              <a:t>Trekker 4-wielaangedreven: 70%</a:t>
            </a:r>
          </a:p>
          <a:p>
            <a:pPr marL="0" indent="0">
              <a:buNone/>
            </a:pPr>
            <a:r>
              <a:rPr lang="nl-NL" dirty="0" smtClean="0"/>
              <a:t>Zelfrijder: 80%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Alleen gebruiken als je het zelf niet weet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57043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Smeermiddelen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Aan oliën en vetten wordt meestal 10% van de kosten aan diesel gerekend.</a:t>
            </a:r>
          </a:p>
          <a:p>
            <a:endParaRPr lang="nl-NL" dirty="0"/>
          </a:p>
          <a:p>
            <a:r>
              <a:rPr lang="nl-NL" dirty="0" smtClean="0"/>
              <a:t>Ook hier: als je een preciezer getal hebt is dat beter!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44421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Vervolg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Maak de opgaven 24 t/m 28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24773173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763</TotalTime>
  <Words>178</Words>
  <Application>Microsoft Office PowerPoint</Application>
  <PresentationFormat>Diavoorstelling (4:3)</PresentationFormat>
  <Paragraphs>55</Paragraphs>
  <Slides>11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4" baseType="lpstr">
      <vt:lpstr>Arial</vt:lpstr>
      <vt:lpstr>Calibri</vt:lpstr>
      <vt:lpstr>Kantoorthema</vt:lpstr>
      <vt:lpstr>PowerPoint-presentatie</vt:lpstr>
      <vt:lpstr>Wat gaan we vandaag doen?</vt:lpstr>
      <vt:lpstr>Opdracht tariefberekening</vt:lpstr>
      <vt:lpstr>Opdracht tariefberekening</vt:lpstr>
      <vt:lpstr>Tariefberekening</vt:lpstr>
      <vt:lpstr>Brandstof</vt:lpstr>
      <vt:lpstr>Brandstof</vt:lpstr>
      <vt:lpstr>Smeermiddelen</vt:lpstr>
      <vt:lpstr>Vervolg</vt:lpstr>
      <vt:lpstr>Dat was ‘m!</vt:lpstr>
      <vt:lpstr>PowerPoint-presentatie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Miriam Oostdijk</dc:creator>
  <cp:lastModifiedBy>Elon van  Erp</cp:lastModifiedBy>
  <cp:revision>41</cp:revision>
  <dcterms:created xsi:type="dcterms:W3CDTF">2013-11-15T15:05:42Z</dcterms:created>
  <dcterms:modified xsi:type="dcterms:W3CDTF">2018-10-11T08:54:45Z</dcterms:modified>
</cp:coreProperties>
</file>